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64" r:id="rId15"/>
    <p:sldId id="274" r:id="rId16"/>
    <p:sldId id="275" r:id="rId17"/>
    <p:sldId id="276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4C33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-22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067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5077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5745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143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35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1900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0734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5843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8887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9865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772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8C84122-4D9A-4B61-802C-F6077E6872CB}" type="datetimeFigureOut">
              <a:rPr lang="en-IN" smtClean="0"/>
              <a:t>05-12-2023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A1D3241-F983-4399-90D3-8648B0C12EB6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961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1.jpg"/><Relationship Id="rId7" Type="http://schemas.openxmlformats.org/officeDocument/2006/relationships/image" Target="../media/image16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10" Type="http://schemas.openxmlformats.org/officeDocument/2006/relationships/image" Target="../media/image19.jpg"/><Relationship Id="rId4" Type="http://schemas.openxmlformats.org/officeDocument/2006/relationships/image" Target="../media/image12.jpg"/><Relationship Id="rId9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2.jpg"/><Relationship Id="rId7" Type="http://schemas.openxmlformats.org/officeDocument/2006/relationships/image" Target="../media/image17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4.jpg"/><Relationship Id="rId10" Type="http://schemas.openxmlformats.org/officeDocument/2006/relationships/image" Target="../media/image20.jpg"/><Relationship Id="rId4" Type="http://schemas.openxmlformats.org/officeDocument/2006/relationships/image" Target="../media/image13.jpg"/><Relationship Id="rId9" Type="http://schemas.openxmlformats.org/officeDocument/2006/relationships/image" Target="../media/image19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3.jpg"/><Relationship Id="rId7" Type="http://schemas.openxmlformats.org/officeDocument/2006/relationships/image" Target="../media/image18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10" Type="http://schemas.openxmlformats.org/officeDocument/2006/relationships/image" Target="../media/image15.jpg"/><Relationship Id="rId4" Type="http://schemas.openxmlformats.org/officeDocument/2006/relationships/image" Target="../media/image14.jpg"/><Relationship Id="rId9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4.jpg"/><Relationship Id="rId7" Type="http://schemas.openxmlformats.org/officeDocument/2006/relationships/image" Target="../media/image19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Relationship Id="rId9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10" Type="http://schemas.openxmlformats.org/officeDocument/2006/relationships/image" Target="../media/image18.jpg"/><Relationship Id="rId4" Type="http://schemas.openxmlformats.org/officeDocument/2006/relationships/image" Target="../media/image11.jpg"/><Relationship Id="rId9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Table With Many Indian Foods Background, Indian Food Pictures, Food, Indian  Food Background Image And Wallpaper for Free Download">
            <a:extLst>
              <a:ext uri="{FF2B5EF4-FFF2-40B4-BE49-F238E27FC236}">
                <a16:creationId xmlns:a16="http://schemas.microsoft.com/office/drawing/2014/main" id="{74294D0F-5A27-1487-5796-DA7124C252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-1680"/>
          <a:stretch/>
        </p:blipFill>
        <p:spPr bwMode="auto">
          <a:xfrm>
            <a:off x="-9057" y="-1"/>
            <a:ext cx="12290540" cy="7071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656243-5C89-4B29-8FD1-99381E9D62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5925" y="943805"/>
            <a:ext cx="8158264" cy="1805659"/>
          </a:xfrm>
        </p:spPr>
        <p:txBody>
          <a:bodyPr>
            <a:normAutofit/>
          </a:bodyPr>
          <a:lstStyle/>
          <a:p>
            <a:pPr algn="ctr"/>
            <a:r>
              <a:rPr lang="en-IN" sz="9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RecipeLens</a:t>
            </a:r>
            <a:br>
              <a:rPr lang="en-IN" b="1" dirty="0"/>
            </a:br>
            <a:r>
              <a:rPr lang="en-IN" sz="2800" b="1" dirty="0">
                <a:solidFill>
                  <a:schemeClr val="bg1"/>
                </a:solidFill>
              </a:rPr>
              <a:t>Recipe from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3EA093-2176-3D28-1161-F097E476E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6268" y="3174230"/>
            <a:ext cx="3699464" cy="2525000"/>
          </a:xfrm>
        </p:spPr>
        <p:txBody>
          <a:bodyPr>
            <a:noAutofit/>
          </a:bodyPr>
          <a:lstStyle/>
          <a:p>
            <a:r>
              <a:rPr lang="en-IN" sz="1800" b="1" dirty="0">
                <a:solidFill>
                  <a:schemeClr val="bg1"/>
                </a:solidFill>
              </a:rPr>
              <a:t>Guided by : Mr. Sudip Kumar De</a:t>
            </a:r>
          </a:p>
          <a:p>
            <a:pPr>
              <a:lnSpc>
                <a:spcPct val="150000"/>
              </a:lnSpc>
            </a:pPr>
            <a:r>
              <a:rPr lang="en-IN" sz="1800" b="1" dirty="0">
                <a:solidFill>
                  <a:schemeClr val="bg1"/>
                </a:solidFill>
              </a:rPr>
              <a:t>Presented By</a:t>
            </a:r>
          </a:p>
          <a:p>
            <a:pPr>
              <a:lnSpc>
                <a:spcPct val="150000"/>
              </a:lnSpc>
            </a:pPr>
            <a:r>
              <a:rPr lang="en-IN" sz="1800" b="1" dirty="0">
                <a:solidFill>
                  <a:schemeClr val="bg1"/>
                </a:solidFill>
              </a:rPr>
              <a:t>Biplab Gorain (10800221149)</a:t>
            </a:r>
          </a:p>
          <a:p>
            <a:pPr algn="l"/>
            <a:r>
              <a:rPr lang="en-IN" sz="1800" b="1" dirty="0">
                <a:solidFill>
                  <a:schemeClr val="bg1"/>
                </a:solidFill>
              </a:rPr>
              <a:t>Sheela Bhattacharjee (1080022006</a:t>
            </a:r>
            <a:r>
              <a:rPr lang="en-IN" b="1" dirty="0">
                <a:solidFill>
                  <a:schemeClr val="bg1"/>
                </a:solidFill>
              </a:rPr>
              <a:t>6</a:t>
            </a:r>
            <a:r>
              <a:rPr lang="en-IN" sz="1800" b="1" dirty="0">
                <a:solidFill>
                  <a:schemeClr val="bg1"/>
                </a:solidFill>
              </a:rPr>
              <a:t>)</a:t>
            </a:r>
          </a:p>
          <a:p>
            <a:pPr algn="l"/>
            <a:r>
              <a:rPr lang="en-IN" sz="1800" b="1" dirty="0">
                <a:solidFill>
                  <a:schemeClr val="bg1"/>
                </a:solidFill>
              </a:rPr>
              <a:t>Bishnu Sharma (10800220065)</a:t>
            </a:r>
          </a:p>
          <a:p>
            <a:pPr algn="l"/>
            <a:r>
              <a:rPr lang="en-IN" sz="1800" b="1" dirty="0" err="1">
                <a:solidFill>
                  <a:schemeClr val="bg1"/>
                </a:solidFill>
              </a:rPr>
              <a:t>Projjol</a:t>
            </a:r>
            <a:r>
              <a:rPr lang="en-IN" sz="1800" b="1" dirty="0">
                <a:solidFill>
                  <a:schemeClr val="bg1"/>
                </a:solidFill>
              </a:rPr>
              <a:t> Mitra (10800220059)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77D3365-8D88-18CF-8020-2730FD12B44F}"/>
              </a:ext>
            </a:extLst>
          </p:cNvPr>
          <p:cNvSpPr txBox="1">
            <a:spLocks/>
          </p:cNvSpPr>
          <p:nvPr/>
        </p:nvSpPr>
        <p:spPr>
          <a:xfrm>
            <a:off x="1752600" y="116289"/>
            <a:ext cx="8686800" cy="794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800" b="1" dirty="0">
                <a:solidFill>
                  <a:schemeClr val="bg1"/>
                </a:solidFill>
              </a:rPr>
              <a:t>ASANSOL ENGINEERING COLLEGE</a:t>
            </a:r>
          </a:p>
        </p:txBody>
      </p:sp>
      <p:pic>
        <p:nvPicPr>
          <p:cNvPr id="1034" name="Picture 10" descr="Asansol Engineering College - Wikipedia">
            <a:extLst>
              <a:ext uri="{FF2B5EF4-FFF2-40B4-BE49-F238E27FC236}">
                <a16:creationId xmlns:a16="http://schemas.microsoft.com/office/drawing/2014/main" id="{6B298EC6-5408-54C2-2F34-65D02CA6F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24405"/>
            <a:ext cx="467475" cy="530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56ABA29-DB00-5995-B1AD-CD1B0491BCDB}"/>
              </a:ext>
            </a:extLst>
          </p:cNvPr>
          <p:cNvSpPr txBox="1">
            <a:spLocks/>
          </p:cNvSpPr>
          <p:nvPr/>
        </p:nvSpPr>
        <p:spPr>
          <a:xfrm>
            <a:off x="1752600" y="6076735"/>
            <a:ext cx="8686800" cy="5188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chemeClr val="bg1"/>
                </a:solidFill>
              </a:rPr>
              <a:t>Department of Information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223149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D78EA-1CF9-85BF-3844-83FF949A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 1 : Classification of food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88811-215C-C5BE-EC12-88F65B4AA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trained a model that is capable of classifying different foods, such as chapati, </a:t>
            </a:r>
            <a:r>
              <a:rPr lang="en-US" dirty="0" err="1"/>
              <a:t>kadai</a:t>
            </a:r>
            <a:r>
              <a:rPr lang="en-US" dirty="0"/>
              <a:t> paneer, burger, butter naan, chai, </a:t>
            </a:r>
            <a:r>
              <a:rPr lang="en-US" dirty="0" err="1"/>
              <a:t>momos</a:t>
            </a:r>
            <a:r>
              <a:rPr lang="en-US" dirty="0"/>
              <a:t>, etc. </a:t>
            </a:r>
          </a:p>
          <a:p>
            <a:pPr algn="just"/>
            <a:r>
              <a:rPr lang="en-US" dirty="0"/>
              <a:t>The model is trained using the well-known TensorFlow library. </a:t>
            </a:r>
          </a:p>
          <a:p>
            <a:pPr algn="just"/>
            <a:r>
              <a:rPr lang="en-US" dirty="0"/>
              <a:t>The accuracy of the model is currently 80%, and improvements are ongoing.</a:t>
            </a:r>
            <a:endParaRPr lang="en-IN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BD2388-E9B7-2773-5F72-5875AFD2C356}"/>
              </a:ext>
            </a:extLst>
          </p:cNvPr>
          <p:cNvGrpSpPr/>
          <p:nvPr/>
        </p:nvGrpSpPr>
        <p:grpSpPr>
          <a:xfrm>
            <a:off x="-3671376" y="4318000"/>
            <a:ext cx="1800000" cy="2090506"/>
            <a:chOff x="4957894" y="4297680"/>
            <a:chExt cx="1800000" cy="209050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74117A-3C5C-6530-5CA8-D191831C60B2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6AD6307-2424-DADD-0ECA-A17656DD0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B06B985-267F-6139-133A-60B3FEA083D3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Butter naan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536DA69-D12D-96D8-922B-DD7B110D2298}"/>
              </a:ext>
            </a:extLst>
          </p:cNvPr>
          <p:cNvGrpSpPr/>
          <p:nvPr/>
        </p:nvGrpSpPr>
        <p:grpSpPr>
          <a:xfrm>
            <a:off x="-1446336" y="4318000"/>
            <a:ext cx="1800000" cy="2090506"/>
            <a:chOff x="4957894" y="4297680"/>
            <a:chExt cx="1800000" cy="209050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C8A6968-39E7-8BAD-C01B-F6AE1DEC39BA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31BF696-3F5D-2D01-3F11-75CD446A5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126E6CE-1EC2-F20B-E07D-449516E70A7F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Chapati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B479D4D-A657-B07F-C067-A1418FB6D023}"/>
              </a:ext>
            </a:extLst>
          </p:cNvPr>
          <p:cNvGrpSpPr/>
          <p:nvPr/>
        </p:nvGrpSpPr>
        <p:grpSpPr>
          <a:xfrm>
            <a:off x="778704" y="4318000"/>
            <a:ext cx="1800000" cy="2090506"/>
            <a:chOff x="4957894" y="4297680"/>
            <a:chExt cx="1800000" cy="20905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B77EB68-D86A-AE63-6771-2A570D2C3449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180D13D-E65D-5FDC-2F18-C22E67E59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2B68C51-B945-8655-0C22-9EA6FF64FFA0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Chole </a:t>
              </a:r>
              <a:r>
                <a:rPr lang="en-IN" dirty="0" err="1"/>
                <a:t>Bhature</a:t>
              </a:r>
              <a:endParaRPr lang="en-IN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5A253B-D242-166B-7454-4DE0BADAA01E}"/>
              </a:ext>
            </a:extLst>
          </p:cNvPr>
          <p:cNvGrpSpPr/>
          <p:nvPr/>
        </p:nvGrpSpPr>
        <p:grpSpPr>
          <a:xfrm>
            <a:off x="3003744" y="4318000"/>
            <a:ext cx="1800000" cy="2090506"/>
            <a:chOff x="4957894" y="4297680"/>
            <a:chExt cx="1800000" cy="209050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B806C87-0F64-CBE5-260C-F0BB45C27A80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7B9AA53-6E77-34D9-230E-23FAD408A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61DCC6-7718-23E0-CF48-74DEC2FCA61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Dal </a:t>
              </a:r>
              <a:r>
                <a:rPr lang="en-IN" dirty="0" err="1"/>
                <a:t>Makhni</a:t>
              </a:r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679389-14D5-435F-32B8-23CB5D9158D9}"/>
              </a:ext>
            </a:extLst>
          </p:cNvPr>
          <p:cNvGrpSpPr/>
          <p:nvPr/>
        </p:nvGrpSpPr>
        <p:grpSpPr>
          <a:xfrm>
            <a:off x="5228784" y="4330302"/>
            <a:ext cx="1800000" cy="2090506"/>
            <a:chOff x="4957894" y="4297680"/>
            <a:chExt cx="1800000" cy="209050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2729A3-33F3-E7AE-CB7F-0EF12838261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E20C148-F23A-8FDE-B6CA-80FD5AFC5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247CD5B-70D4-DA0A-9E29-2C9C292446B4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Jalebi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72E8489-B629-F73C-17FE-39C01E45F1FC}"/>
              </a:ext>
            </a:extLst>
          </p:cNvPr>
          <p:cNvGrpSpPr/>
          <p:nvPr/>
        </p:nvGrpSpPr>
        <p:grpSpPr>
          <a:xfrm>
            <a:off x="7453824" y="4330302"/>
            <a:ext cx="1800000" cy="2090506"/>
            <a:chOff x="4957894" y="4297680"/>
            <a:chExt cx="1800000" cy="209050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3B3FED-D83E-053F-DF70-EB5E657792A7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21E5C37-A664-A32C-F17F-313392F8B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F49EAA-0902-E424-1563-2950DA6D7DB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Dosa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0ABF16C-EE0E-11D3-EF13-F17C7B5F7DFD}"/>
              </a:ext>
            </a:extLst>
          </p:cNvPr>
          <p:cNvGrpSpPr/>
          <p:nvPr/>
        </p:nvGrpSpPr>
        <p:grpSpPr>
          <a:xfrm>
            <a:off x="9678864" y="4330302"/>
            <a:ext cx="1800000" cy="2090506"/>
            <a:chOff x="4957894" y="4297680"/>
            <a:chExt cx="1800000" cy="209050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6D5BB47-E2E0-EC4D-B23C-22F189A9DE0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52B179E9-31A3-7124-502E-E7C39E240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28EA62-F065-345C-7ED9-16DE84FEA067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Kulfi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18ED85-F4BB-C8EF-2FE8-D2F6C54F12EE}"/>
              </a:ext>
            </a:extLst>
          </p:cNvPr>
          <p:cNvGrpSpPr/>
          <p:nvPr/>
        </p:nvGrpSpPr>
        <p:grpSpPr>
          <a:xfrm>
            <a:off x="11903904" y="4330302"/>
            <a:ext cx="1800000" cy="2090506"/>
            <a:chOff x="4957894" y="4297680"/>
            <a:chExt cx="1800000" cy="209050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6D77D4F-F22F-19D4-5C6D-101006C3B01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4CF29779-80B4-F634-8D97-72FE9785C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9198"/>
              <a:ext cx="1800000" cy="1796964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CD9690-B5ED-F844-04BA-E9740C897A53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 err="1"/>
                <a:t>Momos</a:t>
              </a:r>
              <a:endParaRPr lang="en-IN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CFE8474-2061-ABA4-87E0-E5D440FB8C53}"/>
              </a:ext>
            </a:extLst>
          </p:cNvPr>
          <p:cNvGrpSpPr/>
          <p:nvPr/>
        </p:nvGrpSpPr>
        <p:grpSpPr>
          <a:xfrm>
            <a:off x="14128944" y="4330302"/>
            <a:ext cx="1800000" cy="2090506"/>
            <a:chOff x="4957894" y="4297680"/>
            <a:chExt cx="1800000" cy="2090506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57EA5A3-17EA-E64B-173F-6BECEA85D43E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0E79A09C-A0D8-BD6A-212B-988EF5D7C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C6C7BBA-33EF-9810-7F5F-1CBB68B05C69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Pav Bhaji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5092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D78EA-1CF9-85BF-3844-83FF949A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 1 : Classification of food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88811-215C-C5BE-EC12-88F65B4AA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trained a model that is capable of classifying different foods, such as chapati, </a:t>
            </a:r>
            <a:r>
              <a:rPr lang="en-US" dirty="0" err="1"/>
              <a:t>kadai</a:t>
            </a:r>
            <a:r>
              <a:rPr lang="en-US" dirty="0"/>
              <a:t> paneer, burger, butter naan, chai, </a:t>
            </a:r>
            <a:r>
              <a:rPr lang="en-US" dirty="0" err="1"/>
              <a:t>momos</a:t>
            </a:r>
            <a:r>
              <a:rPr lang="en-US" dirty="0"/>
              <a:t>, etc. </a:t>
            </a:r>
          </a:p>
          <a:p>
            <a:pPr algn="just"/>
            <a:r>
              <a:rPr lang="en-US" dirty="0"/>
              <a:t>The model is trained using the well-known TensorFlow library. </a:t>
            </a:r>
          </a:p>
          <a:p>
            <a:pPr algn="just"/>
            <a:r>
              <a:rPr lang="en-US" dirty="0"/>
              <a:t>The accuracy of the model is currently 80%, and improvements are ongoing.</a:t>
            </a:r>
            <a:endParaRPr lang="en-IN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536DA69-D12D-96D8-922B-DD7B110D2298}"/>
              </a:ext>
            </a:extLst>
          </p:cNvPr>
          <p:cNvGrpSpPr/>
          <p:nvPr/>
        </p:nvGrpSpPr>
        <p:grpSpPr>
          <a:xfrm>
            <a:off x="-3726549" y="4318000"/>
            <a:ext cx="1800000" cy="2090506"/>
            <a:chOff x="4957894" y="4297680"/>
            <a:chExt cx="1800000" cy="209050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C8A6968-39E7-8BAD-C01B-F6AE1DEC39BA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31BF696-3F5D-2D01-3F11-75CD446A5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126E6CE-1EC2-F20B-E07D-449516E70A7F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Chapati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B479D4D-A657-B07F-C067-A1418FB6D023}"/>
              </a:ext>
            </a:extLst>
          </p:cNvPr>
          <p:cNvGrpSpPr/>
          <p:nvPr/>
        </p:nvGrpSpPr>
        <p:grpSpPr>
          <a:xfrm>
            <a:off x="-1501509" y="4318000"/>
            <a:ext cx="1800000" cy="2090506"/>
            <a:chOff x="4957894" y="4297680"/>
            <a:chExt cx="1800000" cy="20905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B77EB68-D86A-AE63-6771-2A570D2C3449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180D13D-E65D-5FDC-2F18-C22E67E59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2B68C51-B945-8655-0C22-9EA6FF64FFA0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Chole </a:t>
              </a:r>
              <a:r>
                <a:rPr lang="en-IN" dirty="0" err="1"/>
                <a:t>Bhature</a:t>
              </a:r>
              <a:endParaRPr lang="en-IN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5A253B-D242-166B-7454-4DE0BADAA01E}"/>
              </a:ext>
            </a:extLst>
          </p:cNvPr>
          <p:cNvGrpSpPr/>
          <p:nvPr/>
        </p:nvGrpSpPr>
        <p:grpSpPr>
          <a:xfrm>
            <a:off x="723531" y="4318000"/>
            <a:ext cx="1800000" cy="2090506"/>
            <a:chOff x="4957894" y="4297680"/>
            <a:chExt cx="1800000" cy="209050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B806C87-0F64-CBE5-260C-F0BB45C27A80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7B9AA53-6E77-34D9-230E-23FAD408A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61DCC6-7718-23E0-CF48-74DEC2FCA61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Dal </a:t>
              </a:r>
              <a:r>
                <a:rPr lang="en-IN" dirty="0" err="1"/>
                <a:t>Makhni</a:t>
              </a:r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679389-14D5-435F-32B8-23CB5D9158D9}"/>
              </a:ext>
            </a:extLst>
          </p:cNvPr>
          <p:cNvGrpSpPr/>
          <p:nvPr/>
        </p:nvGrpSpPr>
        <p:grpSpPr>
          <a:xfrm>
            <a:off x="2948571" y="4330302"/>
            <a:ext cx="1800000" cy="2090506"/>
            <a:chOff x="4957894" y="4297680"/>
            <a:chExt cx="1800000" cy="209050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2729A3-33F3-E7AE-CB7F-0EF12838261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E20C148-F23A-8FDE-B6CA-80FD5AFC5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247CD5B-70D4-DA0A-9E29-2C9C292446B4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Jalebi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72E8489-B629-F73C-17FE-39C01E45F1FC}"/>
              </a:ext>
            </a:extLst>
          </p:cNvPr>
          <p:cNvGrpSpPr/>
          <p:nvPr/>
        </p:nvGrpSpPr>
        <p:grpSpPr>
          <a:xfrm>
            <a:off x="5173611" y="4330302"/>
            <a:ext cx="1800000" cy="2090506"/>
            <a:chOff x="4957894" y="4297680"/>
            <a:chExt cx="1800000" cy="209050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3B3FED-D83E-053F-DF70-EB5E657792A7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21E5C37-A664-A32C-F17F-313392F8B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F49EAA-0902-E424-1563-2950DA6D7DB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Dosa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0ABF16C-EE0E-11D3-EF13-F17C7B5F7DFD}"/>
              </a:ext>
            </a:extLst>
          </p:cNvPr>
          <p:cNvGrpSpPr/>
          <p:nvPr/>
        </p:nvGrpSpPr>
        <p:grpSpPr>
          <a:xfrm>
            <a:off x="7398651" y="4330302"/>
            <a:ext cx="1800000" cy="2090506"/>
            <a:chOff x="4957894" y="4297680"/>
            <a:chExt cx="1800000" cy="209050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6D5BB47-E2E0-EC4D-B23C-22F189A9DE0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52B179E9-31A3-7124-502E-E7C39E240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28EA62-F065-345C-7ED9-16DE84FEA067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Kulfi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18ED85-F4BB-C8EF-2FE8-D2F6C54F12EE}"/>
              </a:ext>
            </a:extLst>
          </p:cNvPr>
          <p:cNvGrpSpPr/>
          <p:nvPr/>
        </p:nvGrpSpPr>
        <p:grpSpPr>
          <a:xfrm>
            <a:off x="9623691" y="4330302"/>
            <a:ext cx="1800000" cy="2090506"/>
            <a:chOff x="4957894" y="4297680"/>
            <a:chExt cx="1800000" cy="209050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6D77D4F-F22F-19D4-5C6D-101006C3B01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4CF29779-80B4-F634-8D97-72FE9785C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9198"/>
              <a:ext cx="1800000" cy="1796964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CD9690-B5ED-F844-04BA-E9740C897A53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 err="1"/>
                <a:t>Momos</a:t>
              </a:r>
              <a:endParaRPr lang="en-IN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CFE8474-2061-ABA4-87E0-E5D440FB8C53}"/>
              </a:ext>
            </a:extLst>
          </p:cNvPr>
          <p:cNvGrpSpPr/>
          <p:nvPr/>
        </p:nvGrpSpPr>
        <p:grpSpPr>
          <a:xfrm>
            <a:off x="11848731" y="4330302"/>
            <a:ext cx="1800000" cy="2090506"/>
            <a:chOff x="4957894" y="4297680"/>
            <a:chExt cx="1800000" cy="2090506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57EA5A3-17EA-E64B-173F-6BECEA85D43E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0E79A09C-A0D8-BD6A-212B-988EF5D7C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C6C7BBA-33EF-9810-7F5F-1CBB68B05C69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Pav Bhaji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3B6F4F0-7535-1AD4-E35C-B40E3CFF3BFF}"/>
              </a:ext>
            </a:extLst>
          </p:cNvPr>
          <p:cNvGrpSpPr/>
          <p:nvPr/>
        </p:nvGrpSpPr>
        <p:grpSpPr>
          <a:xfrm>
            <a:off x="14073771" y="4330302"/>
            <a:ext cx="1800000" cy="2090506"/>
            <a:chOff x="4957894" y="4297680"/>
            <a:chExt cx="1800000" cy="2090506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C43DDB58-2296-DFC1-B055-B3E3AD022C53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0904536-61F5-8BC2-D35C-53D65A7DC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E763A09-3797-FA73-DCA2-5A2C8272ABAE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Pizza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509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D78EA-1CF9-85BF-3844-83FF949A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 1 : Classification of food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88811-215C-C5BE-EC12-88F65B4AA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trained a model that is capable of classifying different foods, such as chapati, </a:t>
            </a:r>
            <a:r>
              <a:rPr lang="en-US" dirty="0" err="1"/>
              <a:t>kadai</a:t>
            </a:r>
            <a:r>
              <a:rPr lang="en-US" dirty="0"/>
              <a:t> paneer, burger, butter naan, chai, </a:t>
            </a:r>
            <a:r>
              <a:rPr lang="en-US" dirty="0" err="1"/>
              <a:t>momos</a:t>
            </a:r>
            <a:r>
              <a:rPr lang="en-US" dirty="0"/>
              <a:t>, etc. </a:t>
            </a:r>
          </a:p>
          <a:p>
            <a:pPr algn="just"/>
            <a:r>
              <a:rPr lang="en-US" dirty="0"/>
              <a:t>The model is trained using the well-known TensorFlow library. </a:t>
            </a:r>
          </a:p>
          <a:p>
            <a:pPr algn="just"/>
            <a:r>
              <a:rPr lang="en-US" dirty="0"/>
              <a:t>The accuracy of the model is currently 80%, and improvements are ongoing.</a:t>
            </a:r>
            <a:endParaRPr lang="en-IN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B479D4D-A657-B07F-C067-A1418FB6D023}"/>
              </a:ext>
            </a:extLst>
          </p:cNvPr>
          <p:cNvGrpSpPr/>
          <p:nvPr/>
        </p:nvGrpSpPr>
        <p:grpSpPr>
          <a:xfrm>
            <a:off x="-3723848" y="4318000"/>
            <a:ext cx="1800000" cy="2090506"/>
            <a:chOff x="4957894" y="4297680"/>
            <a:chExt cx="1800000" cy="20905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B77EB68-D86A-AE63-6771-2A570D2C3449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180D13D-E65D-5FDC-2F18-C22E67E59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2B68C51-B945-8655-0C22-9EA6FF64FFA0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Chole </a:t>
              </a:r>
              <a:r>
                <a:rPr lang="en-IN" dirty="0" err="1"/>
                <a:t>Bhature</a:t>
              </a:r>
              <a:endParaRPr lang="en-IN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5A253B-D242-166B-7454-4DE0BADAA01E}"/>
              </a:ext>
            </a:extLst>
          </p:cNvPr>
          <p:cNvGrpSpPr/>
          <p:nvPr/>
        </p:nvGrpSpPr>
        <p:grpSpPr>
          <a:xfrm>
            <a:off x="-1498808" y="4318000"/>
            <a:ext cx="1800000" cy="2090506"/>
            <a:chOff x="4957894" y="4297680"/>
            <a:chExt cx="1800000" cy="209050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B806C87-0F64-CBE5-260C-F0BB45C27A80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7B9AA53-6E77-34D9-230E-23FAD408A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61DCC6-7718-23E0-CF48-74DEC2FCA61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Dal </a:t>
              </a:r>
              <a:r>
                <a:rPr lang="en-IN" dirty="0" err="1"/>
                <a:t>Makhni</a:t>
              </a:r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679389-14D5-435F-32B8-23CB5D9158D9}"/>
              </a:ext>
            </a:extLst>
          </p:cNvPr>
          <p:cNvGrpSpPr/>
          <p:nvPr/>
        </p:nvGrpSpPr>
        <p:grpSpPr>
          <a:xfrm>
            <a:off x="726232" y="4330302"/>
            <a:ext cx="1800000" cy="2090506"/>
            <a:chOff x="4957894" y="4297680"/>
            <a:chExt cx="1800000" cy="209050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2729A3-33F3-E7AE-CB7F-0EF12838261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E20C148-F23A-8FDE-B6CA-80FD5AFC5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247CD5B-70D4-DA0A-9E29-2C9C292446B4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Jalebi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72E8489-B629-F73C-17FE-39C01E45F1FC}"/>
              </a:ext>
            </a:extLst>
          </p:cNvPr>
          <p:cNvGrpSpPr/>
          <p:nvPr/>
        </p:nvGrpSpPr>
        <p:grpSpPr>
          <a:xfrm>
            <a:off x="2951272" y="4330302"/>
            <a:ext cx="1800000" cy="2090506"/>
            <a:chOff x="4957894" y="4297680"/>
            <a:chExt cx="1800000" cy="209050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3B3FED-D83E-053F-DF70-EB5E657792A7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21E5C37-A664-A32C-F17F-313392F8B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F49EAA-0902-E424-1563-2950DA6D7DB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Dosa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0ABF16C-EE0E-11D3-EF13-F17C7B5F7DFD}"/>
              </a:ext>
            </a:extLst>
          </p:cNvPr>
          <p:cNvGrpSpPr/>
          <p:nvPr/>
        </p:nvGrpSpPr>
        <p:grpSpPr>
          <a:xfrm>
            <a:off x="5176312" y="4330302"/>
            <a:ext cx="1800000" cy="2090506"/>
            <a:chOff x="4957894" y="4297680"/>
            <a:chExt cx="1800000" cy="209050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6D5BB47-E2E0-EC4D-B23C-22F189A9DE0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52B179E9-31A3-7124-502E-E7C39E240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28EA62-F065-345C-7ED9-16DE84FEA067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Kulfi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18ED85-F4BB-C8EF-2FE8-D2F6C54F12EE}"/>
              </a:ext>
            </a:extLst>
          </p:cNvPr>
          <p:cNvGrpSpPr/>
          <p:nvPr/>
        </p:nvGrpSpPr>
        <p:grpSpPr>
          <a:xfrm>
            <a:off x="7401352" y="4330302"/>
            <a:ext cx="1800000" cy="2090506"/>
            <a:chOff x="4957894" y="4297680"/>
            <a:chExt cx="1800000" cy="209050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6D77D4F-F22F-19D4-5C6D-101006C3B01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4CF29779-80B4-F634-8D97-72FE9785C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9198"/>
              <a:ext cx="1800000" cy="1796964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CD9690-B5ED-F844-04BA-E9740C897A53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 err="1"/>
                <a:t>Momos</a:t>
              </a:r>
              <a:endParaRPr lang="en-IN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CFE8474-2061-ABA4-87E0-E5D440FB8C53}"/>
              </a:ext>
            </a:extLst>
          </p:cNvPr>
          <p:cNvGrpSpPr/>
          <p:nvPr/>
        </p:nvGrpSpPr>
        <p:grpSpPr>
          <a:xfrm>
            <a:off x="9626392" y="4330302"/>
            <a:ext cx="1800000" cy="2090506"/>
            <a:chOff x="4957894" y="4297680"/>
            <a:chExt cx="1800000" cy="2090506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57EA5A3-17EA-E64B-173F-6BECEA85D43E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0E79A09C-A0D8-BD6A-212B-988EF5D7C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C6C7BBA-33EF-9810-7F5F-1CBB68B05C69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Pav Bhaji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3B6F4F0-7535-1AD4-E35C-B40E3CFF3BFF}"/>
              </a:ext>
            </a:extLst>
          </p:cNvPr>
          <p:cNvGrpSpPr/>
          <p:nvPr/>
        </p:nvGrpSpPr>
        <p:grpSpPr>
          <a:xfrm>
            <a:off x="11851432" y="4330302"/>
            <a:ext cx="1800000" cy="2090506"/>
            <a:chOff x="4957894" y="4297680"/>
            <a:chExt cx="1800000" cy="2090506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C43DDB58-2296-DFC1-B055-B3E3AD022C53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0904536-61F5-8BC2-D35C-53D65A7DC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E763A09-3797-FA73-DCA2-5A2C8272ABAE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Pizza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8305D9E-F840-372C-AB90-67E6951AD261}"/>
              </a:ext>
            </a:extLst>
          </p:cNvPr>
          <p:cNvGrpSpPr/>
          <p:nvPr/>
        </p:nvGrpSpPr>
        <p:grpSpPr>
          <a:xfrm>
            <a:off x="14076472" y="4330302"/>
            <a:ext cx="1800000" cy="2090506"/>
            <a:chOff x="4957894" y="4297680"/>
            <a:chExt cx="1800000" cy="209050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CADBA-35C7-B659-1005-DE05EBD88E09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C189F9-D14E-1733-21F0-671C0029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F914EE5-6B93-85D3-F54E-4319F3EA75DE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Burger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3366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D78EA-1CF9-85BF-3844-83FF949A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 1 : Classification of food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88811-215C-C5BE-EC12-88F65B4AA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trained a model that is capable of classifying different foods, such as chapati, </a:t>
            </a:r>
            <a:r>
              <a:rPr lang="en-US" dirty="0" err="1"/>
              <a:t>kadai</a:t>
            </a:r>
            <a:r>
              <a:rPr lang="en-US" dirty="0"/>
              <a:t> paneer, burger, butter naan, chai, </a:t>
            </a:r>
            <a:r>
              <a:rPr lang="en-US" dirty="0" err="1"/>
              <a:t>momos</a:t>
            </a:r>
            <a:r>
              <a:rPr lang="en-US" dirty="0"/>
              <a:t>, etc. </a:t>
            </a:r>
          </a:p>
          <a:p>
            <a:pPr algn="just"/>
            <a:r>
              <a:rPr lang="en-US" dirty="0"/>
              <a:t>The model is trained using the well-known TensorFlow library. </a:t>
            </a:r>
          </a:p>
          <a:p>
            <a:pPr algn="just"/>
            <a:r>
              <a:rPr lang="en-US" dirty="0"/>
              <a:t>The accuracy of the model is currently 80%, and improvements are ongoing.</a:t>
            </a:r>
            <a:endParaRPr lang="en-IN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5A253B-D242-166B-7454-4DE0BADAA01E}"/>
              </a:ext>
            </a:extLst>
          </p:cNvPr>
          <p:cNvGrpSpPr/>
          <p:nvPr/>
        </p:nvGrpSpPr>
        <p:grpSpPr>
          <a:xfrm>
            <a:off x="-3703528" y="4318000"/>
            <a:ext cx="1800000" cy="2090506"/>
            <a:chOff x="4957894" y="4297680"/>
            <a:chExt cx="1800000" cy="209050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B806C87-0F64-CBE5-260C-F0BB45C27A80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7B9AA53-6E77-34D9-230E-23FAD408A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61DCC6-7718-23E0-CF48-74DEC2FCA61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Dal </a:t>
              </a:r>
              <a:r>
                <a:rPr lang="en-IN" dirty="0" err="1"/>
                <a:t>Makhni</a:t>
              </a:r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679389-14D5-435F-32B8-23CB5D9158D9}"/>
              </a:ext>
            </a:extLst>
          </p:cNvPr>
          <p:cNvGrpSpPr/>
          <p:nvPr/>
        </p:nvGrpSpPr>
        <p:grpSpPr>
          <a:xfrm>
            <a:off x="-1478488" y="4330302"/>
            <a:ext cx="1800000" cy="2090506"/>
            <a:chOff x="4957894" y="4297680"/>
            <a:chExt cx="1800000" cy="209050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2729A3-33F3-E7AE-CB7F-0EF12838261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E20C148-F23A-8FDE-B6CA-80FD5AFC5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247CD5B-70D4-DA0A-9E29-2C9C292446B4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Jalebi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72E8489-B629-F73C-17FE-39C01E45F1FC}"/>
              </a:ext>
            </a:extLst>
          </p:cNvPr>
          <p:cNvGrpSpPr/>
          <p:nvPr/>
        </p:nvGrpSpPr>
        <p:grpSpPr>
          <a:xfrm>
            <a:off x="746552" y="4330302"/>
            <a:ext cx="1800000" cy="2090506"/>
            <a:chOff x="4957894" y="4297680"/>
            <a:chExt cx="1800000" cy="209050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3B3FED-D83E-053F-DF70-EB5E657792A7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21E5C37-A664-A32C-F17F-313392F8B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F49EAA-0902-E424-1563-2950DA6D7DB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Dosa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0ABF16C-EE0E-11D3-EF13-F17C7B5F7DFD}"/>
              </a:ext>
            </a:extLst>
          </p:cNvPr>
          <p:cNvGrpSpPr/>
          <p:nvPr/>
        </p:nvGrpSpPr>
        <p:grpSpPr>
          <a:xfrm>
            <a:off x="2971592" y="4330302"/>
            <a:ext cx="1800000" cy="2090506"/>
            <a:chOff x="4957894" y="4297680"/>
            <a:chExt cx="1800000" cy="209050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6D5BB47-E2E0-EC4D-B23C-22F189A9DE0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52B179E9-31A3-7124-502E-E7C39E240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28EA62-F065-345C-7ED9-16DE84FEA067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Kulfi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18ED85-F4BB-C8EF-2FE8-D2F6C54F12EE}"/>
              </a:ext>
            </a:extLst>
          </p:cNvPr>
          <p:cNvGrpSpPr/>
          <p:nvPr/>
        </p:nvGrpSpPr>
        <p:grpSpPr>
          <a:xfrm>
            <a:off x="5196632" y="4330302"/>
            <a:ext cx="1800000" cy="2090506"/>
            <a:chOff x="4957894" y="4297680"/>
            <a:chExt cx="1800000" cy="209050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6D77D4F-F22F-19D4-5C6D-101006C3B01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4CF29779-80B4-F634-8D97-72FE9785C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9198"/>
              <a:ext cx="1800000" cy="1796964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CD9690-B5ED-F844-04BA-E9740C897A53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 err="1"/>
                <a:t>Momos</a:t>
              </a:r>
              <a:endParaRPr lang="en-IN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CFE8474-2061-ABA4-87E0-E5D440FB8C53}"/>
              </a:ext>
            </a:extLst>
          </p:cNvPr>
          <p:cNvGrpSpPr/>
          <p:nvPr/>
        </p:nvGrpSpPr>
        <p:grpSpPr>
          <a:xfrm>
            <a:off x="7421672" y="4330302"/>
            <a:ext cx="1800000" cy="2090506"/>
            <a:chOff x="4957894" y="4297680"/>
            <a:chExt cx="1800000" cy="2090506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57EA5A3-17EA-E64B-173F-6BECEA85D43E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0E79A09C-A0D8-BD6A-212B-988EF5D7C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C6C7BBA-33EF-9810-7F5F-1CBB68B05C69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Pav Bhaji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3B6F4F0-7535-1AD4-E35C-B40E3CFF3BFF}"/>
              </a:ext>
            </a:extLst>
          </p:cNvPr>
          <p:cNvGrpSpPr/>
          <p:nvPr/>
        </p:nvGrpSpPr>
        <p:grpSpPr>
          <a:xfrm>
            <a:off x="9646712" y="4330302"/>
            <a:ext cx="1800000" cy="2090506"/>
            <a:chOff x="4957894" y="4297680"/>
            <a:chExt cx="1800000" cy="2090506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C43DDB58-2296-DFC1-B055-B3E3AD022C53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0904536-61F5-8BC2-D35C-53D65A7DC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E763A09-3797-FA73-DCA2-5A2C8272ABAE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Pizza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3315123-B34D-A7B8-54DD-C112475FF4EA}"/>
              </a:ext>
            </a:extLst>
          </p:cNvPr>
          <p:cNvGrpSpPr/>
          <p:nvPr/>
        </p:nvGrpSpPr>
        <p:grpSpPr>
          <a:xfrm>
            <a:off x="11871752" y="4330302"/>
            <a:ext cx="1800000" cy="2090506"/>
            <a:chOff x="4957894" y="4297680"/>
            <a:chExt cx="1800000" cy="209050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E74D1FC-04E6-81A2-26C2-402F5844531C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DCD2104-CA94-F2C0-D9CA-314E1D16F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53CF66-EB3E-7F48-E5B4-F496A7F255CF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Burger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9440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4F91-1D66-07AC-9232-2123312AA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D9B41-CC29-D012-EC16-D43FB371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6927680" cy="4023360"/>
          </a:xfrm>
        </p:spPr>
        <p:txBody>
          <a:bodyPr/>
          <a:lstStyle/>
          <a:p>
            <a:pPr algn="just"/>
            <a:r>
              <a:rPr lang="en-IN" dirty="0"/>
              <a:t>Here the </a:t>
            </a:r>
            <a:r>
              <a:rPr lang="en-US" dirty="0"/>
              <a:t>MobileNetV2 architecture of </a:t>
            </a:r>
            <a:r>
              <a:rPr lang="en-US" dirty="0" err="1"/>
              <a:t>keras</a:t>
            </a:r>
            <a:r>
              <a:rPr lang="en-US" dirty="0"/>
              <a:t> TensorFlow, which is a pre-trained convolutional neural network (CNN) for image classification is used.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How MobileNetV2 Works?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/>
              <a:t> MobileNetV2 is trained on large-scale datasets like ImageNet, making it capable of generalizing well to a variety of image recognition tasks. Its efficiency and accuracy make it particularly useful for applications on mobile devices, where computational resources may be limited.</a:t>
            </a:r>
          </a:p>
          <a:p>
            <a:pPr marL="128016" lvl="1" indent="0">
              <a:buNone/>
            </a:pPr>
            <a:endParaRPr lang="en-US" dirty="0"/>
          </a:p>
        </p:txBody>
      </p:sp>
      <p:pic>
        <p:nvPicPr>
          <p:cNvPr id="1026" name="Picture 2" descr="The architecture of the MobileNetv2 network. | Download Scientific Diagram">
            <a:extLst>
              <a:ext uri="{FF2B5EF4-FFF2-40B4-BE49-F238E27FC236}">
                <a16:creationId xmlns:a16="http://schemas.microsoft.com/office/drawing/2014/main" id="{C6A9F100-30F1-6D19-313A-2EDF8BCDF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35013" y="2868038"/>
            <a:ext cx="5065871" cy="1999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16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4F91-1D66-07AC-9232-2123312AA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D9B41-CC29-D012-EC16-D43FB371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6927680" cy="4023360"/>
          </a:xfrm>
        </p:spPr>
        <p:txBody>
          <a:bodyPr/>
          <a:lstStyle/>
          <a:p>
            <a:pPr algn="just"/>
            <a:r>
              <a:rPr lang="en-IN" dirty="0"/>
              <a:t>Here the </a:t>
            </a:r>
            <a:r>
              <a:rPr lang="en-US" dirty="0"/>
              <a:t>MobileNetV2 architecture of </a:t>
            </a:r>
            <a:r>
              <a:rPr lang="en-US" dirty="0" err="1"/>
              <a:t>keras</a:t>
            </a:r>
            <a:r>
              <a:rPr lang="en-US" dirty="0"/>
              <a:t> TensorFlow, which is a pre-trained convolutional neural network (CNN) for image classification is used.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How MobileNetV2 Works?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/>
              <a:t> MobileNetV2 is trained on large-scale datasets like ImageNet, making it capable of generalizing well to a variety of image recognition tasks. Its efficiency and accuracy make it particularly useful for applications on mobile devices, where computational resources may be limited.</a:t>
            </a:r>
          </a:p>
          <a:p>
            <a:pPr marL="128016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48EDF-F033-8DD0-DD08-2ECFDCAF0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90068" y="3429000"/>
            <a:ext cx="2817460" cy="1499616"/>
          </a:xfrm>
          <a:prstGeom prst="rect">
            <a:avLst/>
          </a:prstGeom>
        </p:spPr>
      </p:pic>
      <p:pic>
        <p:nvPicPr>
          <p:cNvPr id="4098" name="Picture 2" descr="robot isolated on background with Generative AI 24509142 PNG">
            <a:extLst>
              <a:ext uri="{FF2B5EF4-FFF2-40B4-BE49-F238E27FC236}">
                <a16:creationId xmlns:a16="http://schemas.microsoft.com/office/drawing/2014/main" id="{BB4FFD9E-2493-3A06-137A-634C67B10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2739612"/>
            <a:ext cx="2830010" cy="283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7314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4F91-1D66-07AC-9232-2123312AA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D9B41-CC29-D012-EC16-D43FB371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6927680" cy="4023360"/>
          </a:xfrm>
        </p:spPr>
        <p:txBody>
          <a:bodyPr/>
          <a:lstStyle/>
          <a:p>
            <a:pPr algn="just"/>
            <a:r>
              <a:rPr lang="en-IN" dirty="0"/>
              <a:t>Here the </a:t>
            </a:r>
            <a:r>
              <a:rPr lang="en-US" dirty="0"/>
              <a:t>MobileNetV2 architecture of </a:t>
            </a:r>
            <a:r>
              <a:rPr lang="en-US" dirty="0" err="1"/>
              <a:t>keras</a:t>
            </a:r>
            <a:r>
              <a:rPr lang="en-US" dirty="0"/>
              <a:t> TensorFlow, which is a pre-trained convolutional neural network (CNN) for image classification is used.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How MobileNetV2 Works?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/>
              <a:t> MobileNetV2 is trained on large-scale datasets like ImageNet, making it capable of generalizing well to a variety of image recognition tasks. Its efficiency and accuracy make it particularly useful for applications on mobile devices, where computational resources may be limited.</a:t>
            </a:r>
          </a:p>
          <a:p>
            <a:pPr marL="128016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48EDF-F033-8DD0-DD08-2ECFDCAF0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48751" y="3041652"/>
            <a:ext cx="1322398" cy="703857"/>
          </a:xfrm>
          <a:prstGeom prst="rect">
            <a:avLst/>
          </a:prstGeom>
        </p:spPr>
      </p:pic>
      <p:pic>
        <p:nvPicPr>
          <p:cNvPr id="4098" name="Picture 2" descr="robot isolated on background with Generative AI 24509142 PNG">
            <a:extLst>
              <a:ext uri="{FF2B5EF4-FFF2-40B4-BE49-F238E27FC236}">
                <a16:creationId xmlns:a16="http://schemas.microsoft.com/office/drawing/2014/main" id="{BB4FFD9E-2493-3A06-137A-634C67B10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3626" y="2732725"/>
            <a:ext cx="2830010" cy="283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Curved Down 3">
            <a:extLst>
              <a:ext uri="{FF2B5EF4-FFF2-40B4-BE49-F238E27FC236}">
                <a16:creationId xmlns:a16="http://schemas.microsoft.com/office/drawing/2014/main" id="{7141720D-22C8-F466-1601-1D031C93887A}"/>
              </a:ext>
            </a:extLst>
          </p:cNvPr>
          <p:cNvSpPr/>
          <p:nvPr/>
        </p:nvSpPr>
        <p:spPr>
          <a:xfrm>
            <a:off x="9213448" y="2390315"/>
            <a:ext cx="1076446" cy="561229"/>
          </a:xfrm>
          <a:prstGeom prst="curvedDownArrow">
            <a:avLst>
              <a:gd name="adj1" fmla="val 25000"/>
              <a:gd name="adj2" fmla="val 50000"/>
              <a:gd name="adj3" fmla="val 2945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27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4F91-1D66-07AC-9232-2123312AA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D9B41-CC29-D012-EC16-D43FB371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6927680" cy="4023360"/>
          </a:xfrm>
        </p:spPr>
        <p:txBody>
          <a:bodyPr/>
          <a:lstStyle/>
          <a:p>
            <a:pPr algn="just"/>
            <a:r>
              <a:rPr lang="en-IN" dirty="0"/>
              <a:t>Here the </a:t>
            </a:r>
            <a:r>
              <a:rPr lang="en-US" dirty="0"/>
              <a:t>MobileNetV2 architecture of </a:t>
            </a:r>
            <a:r>
              <a:rPr lang="en-US" dirty="0" err="1"/>
              <a:t>keras</a:t>
            </a:r>
            <a:r>
              <a:rPr lang="en-US" dirty="0"/>
              <a:t> TensorFlow, which is a pre-trained convolutional neural network (CNN) for image classification is used.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How MobileNetV2 Works?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/>
              <a:t> MobileNetV2 is trained on large-scale datasets like ImageNet, making it capable of generalizing well to a variety of image recognition tasks. Its efficiency and accuracy make it particularly useful for applications on mobile devices, where computational resources may be limited.</a:t>
            </a:r>
          </a:p>
          <a:p>
            <a:pPr marL="128016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48EDF-F033-8DD0-DD08-2ECFDCAF0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040071" y="3382530"/>
            <a:ext cx="407523" cy="216907"/>
          </a:xfrm>
          <a:prstGeom prst="rect">
            <a:avLst/>
          </a:prstGeom>
        </p:spPr>
      </p:pic>
      <p:pic>
        <p:nvPicPr>
          <p:cNvPr id="4098" name="Picture 2" descr="robot isolated on background with Generative AI 24509142 PNG">
            <a:extLst>
              <a:ext uri="{FF2B5EF4-FFF2-40B4-BE49-F238E27FC236}">
                <a16:creationId xmlns:a16="http://schemas.microsoft.com/office/drawing/2014/main" id="{BB4FFD9E-2493-3A06-137A-634C67B10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3626" y="2732725"/>
            <a:ext cx="2830010" cy="283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2F7A0E61-64F4-5C64-4356-0670CA68E157}"/>
              </a:ext>
            </a:extLst>
          </p:cNvPr>
          <p:cNvSpPr/>
          <p:nvPr/>
        </p:nvSpPr>
        <p:spPr>
          <a:xfrm>
            <a:off x="8530541" y="2425996"/>
            <a:ext cx="1331089" cy="665544"/>
          </a:xfrm>
          <a:prstGeom prst="wedgeEllipseCallout">
            <a:avLst>
              <a:gd name="adj1" fmla="val 26124"/>
              <a:gd name="adj2" fmla="val 7641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Idli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6404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7932A-917E-9D20-3BE5-C15965F38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16D9A-9707-0F29-4EB7-D5EC9CECD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151879" cy="4023360"/>
          </a:xfrm>
        </p:spPr>
        <p:txBody>
          <a:bodyPr>
            <a:normAutofit/>
          </a:bodyPr>
          <a:lstStyle/>
          <a:p>
            <a:pPr algn="just"/>
            <a:r>
              <a:rPr lang="en-IN" dirty="0"/>
              <a:t>The accuracy of the model after trained on the dataset is 80%.</a:t>
            </a:r>
          </a:p>
          <a:p>
            <a:pPr algn="just"/>
            <a:r>
              <a:rPr lang="en-IN" dirty="0"/>
              <a:t>Confusion Matrix –</a:t>
            </a:r>
          </a:p>
          <a:p>
            <a:pPr algn="just"/>
            <a:r>
              <a:rPr lang="en-IN" sz="1600" dirty="0"/>
              <a:t>**</a:t>
            </a:r>
            <a:r>
              <a:rPr lang="en-US" sz="1600" dirty="0"/>
              <a:t>The dataset has a total of 20 categories, and the number of images in each category is</a:t>
            </a:r>
            <a:r>
              <a:rPr lang="en-IN" sz="1600" dirty="0"/>
              <a:t>–</a:t>
            </a:r>
          </a:p>
          <a:p>
            <a:pPr algn="just"/>
            <a:r>
              <a:rPr lang="en-IN" sz="1600" dirty="0"/>
              <a:t>chapati 413, </a:t>
            </a:r>
            <a:r>
              <a:rPr lang="en-IN" sz="1600" dirty="0" err="1"/>
              <a:t>kadai_paneer</a:t>
            </a:r>
            <a:r>
              <a:rPr lang="en-IN" sz="1600" dirty="0"/>
              <a:t> 412, </a:t>
            </a:r>
            <a:r>
              <a:rPr lang="en-IN" sz="1600" dirty="0" err="1"/>
              <a:t>chole_bhature</a:t>
            </a:r>
            <a:r>
              <a:rPr lang="en-IN" sz="1600" dirty="0"/>
              <a:t> 411, chai 381, </a:t>
            </a:r>
            <a:r>
              <a:rPr lang="en-IN" sz="1600" dirty="0" err="1"/>
              <a:t>pav_bhaji</a:t>
            </a:r>
            <a:r>
              <a:rPr lang="en-IN" sz="1600" dirty="0"/>
              <a:t> 353, </a:t>
            </a:r>
            <a:r>
              <a:rPr lang="en-IN" sz="1600" dirty="0" err="1"/>
              <a:t>fried_rice</a:t>
            </a:r>
            <a:r>
              <a:rPr lang="en-IN" sz="1600" dirty="0"/>
              <a:t> 353, </a:t>
            </a:r>
            <a:r>
              <a:rPr lang="en-IN" sz="1600" dirty="0" err="1"/>
              <a:t>butter_naan</a:t>
            </a:r>
            <a:r>
              <a:rPr lang="en-IN" sz="1600" dirty="0"/>
              <a:t> 329, </a:t>
            </a:r>
            <a:r>
              <a:rPr lang="en-IN" sz="1600" dirty="0" err="1"/>
              <a:t>dal_makhani</a:t>
            </a:r>
            <a:r>
              <a:rPr lang="en-IN" sz="1600" dirty="0"/>
              <a:t> 321, </a:t>
            </a:r>
            <a:r>
              <a:rPr lang="en-IN" sz="1600" dirty="0" err="1"/>
              <a:t>momos</a:t>
            </a:r>
            <a:r>
              <a:rPr lang="en-IN" sz="1600" dirty="0"/>
              <a:t> 319, </a:t>
            </a:r>
            <a:r>
              <a:rPr lang="en-IN" sz="1600" dirty="0" err="1"/>
              <a:t>masala_dosa</a:t>
            </a:r>
            <a:r>
              <a:rPr lang="en-IN" sz="1600" dirty="0"/>
              <a:t> 311, </a:t>
            </a:r>
            <a:r>
              <a:rPr lang="en-IN" sz="1600" dirty="0" err="1"/>
              <a:t>idli</a:t>
            </a:r>
            <a:r>
              <a:rPr lang="en-IN" sz="1600" dirty="0"/>
              <a:t> 309, burger 309, jalebi 296, </a:t>
            </a:r>
            <a:r>
              <a:rPr lang="en-IN" sz="1600" dirty="0" err="1"/>
              <a:t>kaathi_rolls</a:t>
            </a:r>
            <a:r>
              <a:rPr lang="en-IN" sz="1600" dirty="0"/>
              <a:t> 293, dhokla 289, </a:t>
            </a:r>
            <a:r>
              <a:rPr lang="en-IN" sz="1600" dirty="0" err="1"/>
              <a:t>pakode</a:t>
            </a:r>
            <a:r>
              <a:rPr lang="en-IN" sz="1600" dirty="0"/>
              <a:t> 278, samosa 262, pizza 261, kulfi 236, </a:t>
            </a:r>
            <a:r>
              <a:rPr lang="en-IN" sz="1600" dirty="0" err="1"/>
              <a:t>paani_puri</a:t>
            </a:r>
            <a:r>
              <a:rPr lang="en-IN" sz="1600" dirty="0"/>
              <a:t> 130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CF9FAB-974E-D10A-D16A-479A0FBC3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614" y="880843"/>
            <a:ext cx="5703258" cy="571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9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A78AA-7C80-0874-5315-B574582BE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D7C63-8DC4-82B2-3F6E-3C119B99B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 Fetch the recipe of the image which is classified by the model. (Part 2)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 Build a proper user friendly website or app. (Part 2)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 Improve the model with more food items.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 </a:t>
            </a:r>
            <a:r>
              <a:rPr lang="en-US" dirty="0"/>
              <a:t>Recommendation systems based on user preferences, dietary restrictions, and past cooking history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602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432D8-BFA5-B834-4AC6-BE35893DF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</a:t>
            </a:r>
            <a:r>
              <a:rPr lang="en-I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RecipeLens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E1D28-602E-CD20-603D-D9389BB98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 err="1"/>
              <a:t>RecipeLens</a:t>
            </a:r>
            <a:r>
              <a:rPr lang="en-US" dirty="0"/>
              <a:t>, from the name itself, we can guess that it’s something related to recipes. But what is the meaning of 'lens' here? </a:t>
            </a:r>
          </a:p>
          <a:p>
            <a:pPr marL="0" indent="0" algn="just">
              <a:buNone/>
            </a:pPr>
            <a:r>
              <a:rPr lang="en-US" dirty="0"/>
              <a:t>So, </a:t>
            </a:r>
            <a:r>
              <a:rPr lang="en-US" dirty="0" err="1"/>
              <a:t>RecipeLens</a:t>
            </a:r>
            <a:r>
              <a:rPr lang="en-US" dirty="0"/>
              <a:t> is a type of Google Lens. Just as Google Lens helps us find many things from the web by taking images of them, </a:t>
            </a:r>
            <a:r>
              <a:rPr lang="en-US" dirty="0" err="1"/>
              <a:t>RecipeLens</a:t>
            </a:r>
            <a:r>
              <a:rPr lang="en-US" dirty="0"/>
              <a:t> also finds recipes by simply taking images of foods.</a:t>
            </a:r>
            <a:endParaRPr lang="en-IN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406002EF-7837-8C5B-AAF5-44136F92A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67"/>
          <a:stretch/>
        </p:blipFill>
        <p:spPr bwMode="auto">
          <a:xfrm>
            <a:off x="3919872" y="4001294"/>
            <a:ext cx="4352400" cy="250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11630EFC-5107-A636-D49F-E8340BDC0A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2" r="178"/>
          <a:stretch/>
        </p:blipFill>
        <p:spPr bwMode="auto">
          <a:xfrm rot="3169578">
            <a:off x="13107925" y="8730296"/>
            <a:ext cx="4352543" cy="2491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408404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4C36D9A0-5E4F-6E21-3E77-4A68968B2F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685" b="929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01762BA-5128-04F2-FCFA-AA7373743A10}"/>
              </a:ext>
            </a:extLst>
          </p:cNvPr>
          <p:cNvSpPr txBox="1">
            <a:spLocks/>
          </p:cNvSpPr>
          <p:nvPr/>
        </p:nvSpPr>
        <p:spPr>
          <a:xfrm>
            <a:off x="1235964" y="2977056"/>
            <a:ext cx="9720072" cy="11203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5171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432D8-BFA5-B834-4AC6-BE35893DF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</a:t>
            </a:r>
            <a:r>
              <a:rPr lang="en-I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RecipeLens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E1D28-602E-CD20-603D-D9389BB98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 err="1"/>
              <a:t>RecipeLens</a:t>
            </a:r>
            <a:r>
              <a:rPr lang="en-US" dirty="0"/>
              <a:t>, from the name itself, we can guess that it’s something related to recipes. But what is the meaning of 'lens' here? </a:t>
            </a:r>
          </a:p>
          <a:p>
            <a:pPr marL="0" indent="0" algn="just">
              <a:buNone/>
            </a:pPr>
            <a:r>
              <a:rPr lang="en-US" dirty="0"/>
              <a:t>So, </a:t>
            </a:r>
            <a:r>
              <a:rPr lang="en-US" dirty="0" err="1"/>
              <a:t>RecipeLens</a:t>
            </a:r>
            <a:r>
              <a:rPr lang="en-US" dirty="0"/>
              <a:t> is a type of Google Lens. Just as Google Lens helps us find many things from the web by taking images of them, </a:t>
            </a:r>
            <a:r>
              <a:rPr lang="en-US" dirty="0" err="1"/>
              <a:t>RecipeLens</a:t>
            </a:r>
            <a:r>
              <a:rPr lang="en-US" dirty="0"/>
              <a:t> also finds recipes by simply taking images of foods.</a:t>
            </a:r>
            <a:endParaRPr lang="en-IN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1EDD2F56-404C-BE16-2F20-AED71AA0EB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2" r="178"/>
          <a:stretch/>
        </p:blipFill>
        <p:spPr bwMode="auto">
          <a:xfrm>
            <a:off x="3919729" y="4001294"/>
            <a:ext cx="4352543" cy="2491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D6D2183D-CC0C-34DF-FEC4-0F11A720FE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67"/>
          <a:stretch/>
        </p:blipFill>
        <p:spPr bwMode="auto">
          <a:xfrm rot="18376854">
            <a:off x="-5245836" y="8863654"/>
            <a:ext cx="4352400" cy="250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6ACD8044-944F-B59F-0A56-8D469183EF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41022" r="-2" b="20640"/>
          <a:stretch/>
        </p:blipFill>
        <p:spPr bwMode="auto">
          <a:xfrm rot="3217909">
            <a:off x="13106220" y="8821854"/>
            <a:ext cx="4352400" cy="250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6991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432D8-BFA5-B834-4AC6-BE35893DF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</a:t>
            </a:r>
            <a:r>
              <a:rPr lang="en-I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RecipeLens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E1D28-602E-CD20-603D-D9389BB98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 err="1"/>
              <a:t>RecipeLens</a:t>
            </a:r>
            <a:r>
              <a:rPr lang="en-US" dirty="0"/>
              <a:t>, from the name itself, we can guess that it’s something related to recipes. But what is the meaning of 'lens' here? </a:t>
            </a:r>
          </a:p>
          <a:p>
            <a:pPr marL="0" indent="0" algn="just">
              <a:buNone/>
            </a:pPr>
            <a:r>
              <a:rPr lang="en-US" dirty="0"/>
              <a:t>So, </a:t>
            </a:r>
            <a:r>
              <a:rPr lang="en-US" dirty="0" err="1"/>
              <a:t>RecipeLens</a:t>
            </a:r>
            <a:r>
              <a:rPr lang="en-US" dirty="0"/>
              <a:t> is a type of Google Lens. Just as Google Lens helps us find many things from the web by taking images of them, </a:t>
            </a:r>
            <a:r>
              <a:rPr lang="en-US" dirty="0" err="1"/>
              <a:t>RecipeLens</a:t>
            </a:r>
            <a:r>
              <a:rPr lang="en-US" dirty="0"/>
              <a:t> also finds recipes by simply taking images of foods.</a:t>
            </a:r>
            <a:endParaRPr lang="en-IN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406002EF-7837-8C5B-AAF5-44136F92A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41022" r="-2" b="20640"/>
          <a:stretch/>
        </p:blipFill>
        <p:spPr bwMode="auto">
          <a:xfrm>
            <a:off x="3919872" y="4001294"/>
            <a:ext cx="4352400" cy="250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11630EFC-5107-A636-D49F-E8340BDC0A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2" r="178"/>
          <a:stretch/>
        </p:blipFill>
        <p:spPr bwMode="auto">
          <a:xfrm rot="18332554">
            <a:off x="-5233126" y="8671435"/>
            <a:ext cx="4352543" cy="2491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1336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E3017-BCE5-0F8E-24EB-F4C89AF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</a:t>
            </a:r>
            <a:r>
              <a:rPr lang="en-I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recipelens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07A33-5B35-D0EB-700D-E102DD6CD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8016" lvl="1" indent="0" algn="just">
              <a:buNone/>
            </a:pPr>
            <a:r>
              <a:rPr lang="en-IN" dirty="0"/>
              <a:t>The working principal of </a:t>
            </a:r>
            <a:r>
              <a:rPr lang="en-IN" dirty="0" err="1"/>
              <a:t>RecipeLens</a:t>
            </a:r>
            <a:r>
              <a:rPr lang="en-IN" dirty="0"/>
              <a:t> is given bellow – </a:t>
            </a:r>
          </a:p>
          <a:p>
            <a:pPr marL="128016" lvl="1" indent="0" algn="just">
              <a:buNone/>
            </a:pPr>
            <a:r>
              <a:rPr lang="en-IN" dirty="0"/>
              <a:t>Mainly it has two part…</a:t>
            </a:r>
          </a:p>
          <a:p>
            <a:pPr marL="128016" lvl="1" indent="0" algn="just">
              <a:buNone/>
            </a:pPr>
            <a:br>
              <a:rPr lang="en-IN" dirty="0"/>
            </a:br>
            <a:r>
              <a:rPr lang="en-IN" dirty="0"/>
              <a:t>Part 1 – </a:t>
            </a:r>
          </a:p>
          <a:p>
            <a:pPr marL="128016" lvl="1" indent="0" algn="just">
              <a:buNone/>
            </a:pPr>
            <a:r>
              <a:rPr lang="en-IN" dirty="0"/>
              <a:t>	Classification of food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56629D3-4C93-E70E-2125-7E6001699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321" y="2286000"/>
            <a:ext cx="476250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08931307-D562-8CEA-28EC-EB5A9B6F6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39293">
            <a:off x="17998939" y="3267834"/>
            <a:ext cx="4762501" cy="272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989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E3017-BCE5-0F8E-24EB-F4C89AF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</a:t>
            </a:r>
            <a:r>
              <a:rPr lang="en-I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recipelens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07A33-5B35-D0EB-700D-E102DD6CD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8016" lvl="1" indent="0" algn="just">
              <a:buNone/>
            </a:pPr>
            <a:r>
              <a:rPr lang="en-IN" dirty="0"/>
              <a:t>The working principal of </a:t>
            </a:r>
            <a:r>
              <a:rPr lang="en-IN" dirty="0" err="1"/>
              <a:t>RecipeLens</a:t>
            </a:r>
            <a:r>
              <a:rPr lang="en-IN" dirty="0"/>
              <a:t> is given bellow – </a:t>
            </a:r>
          </a:p>
          <a:p>
            <a:pPr marL="128016" lvl="1" indent="0" algn="just">
              <a:buNone/>
            </a:pPr>
            <a:r>
              <a:rPr lang="en-IN" dirty="0"/>
              <a:t>Mainly it has two part…</a:t>
            </a:r>
          </a:p>
          <a:p>
            <a:pPr marL="128016" lvl="1" indent="0" algn="just">
              <a:buNone/>
            </a:pPr>
            <a:br>
              <a:rPr lang="en-IN" dirty="0"/>
            </a:br>
            <a:r>
              <a:rPr lang="en-IN" dirty="0"/>
              <a:t>Part 2 – </a:t>
            </a:r>
          </a:p>
          <a:p>
            <a:pPr marL="128016" lvl="1" indent="0" algn="just">
              <a:buNone/>
            </a:pPr>
            <a:r>
              <a:rPr lang="en-IN" dirty="0"/>
              <a:t>	Find the recipe of the food</a:t>
            </a:r>
          </a:p>
          <a:p>
            <a:pPr marL="128016" lvl="1" indent="0" algn="just">
              <a:buNone/>
            </a:pPr>
            <a:endParaRPr lang="en-IN" dirty="0"/>
          </a:p>
          <a:p>
            <a:pPr marL="128016" lvl="1" indent="0" algn="just">
              <a:buNone/>
            </a:pPr>
            <a:r>
              <a:rPr lang="en-IN" dirty="0"/>
              <a:t>And he finally show the recipe to the user.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08931307-D562-8CEA-28EC-EB5A9B6F6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321" y="2288721"/>
            <a:ext cx="4762501" cy="272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156629D3-4C93-E70E-2125-7E6001699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322" y="7268954"/>
            <a:ext cx="476250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666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D78EA-1CF9-85BF-3844-83FF949A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 1 : Classification of food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88811-215C-C5BE-EC12-88F65B4AA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trained a model that is capable of classifying different foods, such as chapati, </a:t>
            </a:r>
            <a:r>
              <a:rPr lang="en-US" dirty="0" err="1"/>
              <a:t>kadai</a:t>
            </a:r>
            <a:r>
              <a:rPr lang="en-US" dirty="0"/>
              <a:t> paneer, burger, butter naan, chai, </a:t>
            </a:r>
            <a:r>
              <a:rPr lang="en-US" dirty="0" err="1"/>
              <a:t>momos</a:t>
            </a:r>
            <a:r>
              <a:rPr lang="en-US" dirty="0"/>
              <a:t>, etc. </a:t>
            </a:r>
          </a:p>
          <a:p>
            <a:pPr algn="just"/>
            <a:r>
              <a:rPr lang="en-US" dirty="0"/>
              <a:t>The model is trained using the well-known TensorFlow library. </a:t>
            </a:r>
          </a:p>
          <a:p>
            <a:pPr algn="just"/>
            <a:r>
              <a:rPr lang="en-US" dirty="0"/>
              <a:t>The accuracy of the model is currently 80%, and improvements are ongoing.</a:t>
            </a:r>
            <a:endParaRPr lang="en-I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BD49907-18B6-34EB-A38B-E74CD6F6213C}"/>
              </a:ext>
            </a:extLst>
          </p:cNvPr>
          <p:cNvGrpSpPr/>
          <p:nvPr/>
        </p:nvGrpSpPr>
        <p:grpSpPr>
          <a:xfrm>
            <a:off x="739648" y="4318000"/>
            <a:ext cx="1800000" cy="2090506"/>
            <a:chOff x="4957894" y="4297680"/>
            <a:chExt cx="1800000" cy="209050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68AEDE-C355-A6F9-30A5-4C2F7EF27DD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2E4C7FE-1F6F-46BD-DD2A-F4BDBC10F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26FDA3-DEF6-445E-B34B-CCE031D2F36E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Burger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BD2388-E9B7-2773-5F72-5875AFD2C356}"/>
              </a:ext>
            </a:extLst>
          </p:cNvPr>
          <p:cNvGrpSpPr/>
          <p:nvPr/>
        </p:nvGrpSpPr>
        <p:grpSpPr>
          <a:xfrm>
            <a:off x="2964688" y="4318000"/>
            <a:ext cx="1800000" cy="2090506"/>
            <a:chOff x="4957894" y="4297680"/>
            <a:chExt cx="1800000" cy="209050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74117A-3C5C-6530-5CA8-D191831C60B2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6AD6307-2424-DADD-0ECA-A17656DD0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B06B985-267F-6139-133A-60B3FEA083D3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Butter naan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536DA69-D12D-96D8-922B-DD7B110D2298}"/>
              </a:ext>
            </a:extLst>
          </p:cNvPr>
          <p:cNvGrpSpPr/>
          <p:nvPr/>
        </p:nvGrpSpPr>
        <p:grpSpPr>
          <a:xfrm>
            <a:off x="5189728" y="4318000"/>
            <a:ext cx="1800000" cy="2090506"/>
            <a:chOff x="4957894" y="4297680"/>
            <a:chExt cx="1800000" cy="209050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C8A6968-39E7-8BAD-C01B-F6AE1DEC39BA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31BF696-3F5D-2D01-3F11-75CD446A5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126E6CE-1EC2-F20B-E07D-449516E70A7F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Chapati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B479D4D-A657-B07F-C067-A1418FB6D023}"/>
              </a:ext>
            </a:extLst>
          </p:cNvPr>
          <p:cNvGrpSpPr/>
          <p:nvPr/>
        </p:nvGrpSpPr>
        <p:grpSpPr>
          <a:xfrm>
            <a:off x="7414768" y="4318000"/>
            <a:ext cx="1800000" cy="2090506"/>
            <a:chOff x="4957894" y="4297680"/>
            <a:chExt cx="1800000" cy="20905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B77EB68-D86A-AE63-6771-2A570D2C3449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180D13D-E65D-5FDC-2F18-C22E67E59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2B68C51-B945-8655-0C22-9EA6FF64FFA0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Chole </a:t>
              </a:r>
              <a:r>
                <a:rPr lang="en-IN" dirty="0" err="1"/>
                <a:t>Bhature</a:t>
              </a:r>
              <a:endParaRPr lang="en-IN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5A253B-D242-166B-7454-4DE0BADAA01E}"/>
              </a:ext>
            </a:extLst>
          </p:cNvPr>
          <p:cNvGrpSpPr/>
          <p:nvPr/>
        </p:nvGrpSpPr>
        <p:grpSpPr>
          <a:xfrm>
            <a:off x="9639808" y="4318000"/>
            <a:ext cx="1800000" cy="2090506"/>
            <a:chOff x="4957894" y="4297680"/>
            <a:chExt cx="1800000" cy="209050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B806C87-0F64-CBE5-260C-F0BB45C27A80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7B9AA53-6E77-34D9-230E-23FAD408A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61DCC6-7718-23E0-CF48-74DEC2FCA61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Dal </a:t>
              </a:r>
              <a:r>
                <a:rPr lang="en-IN" dirty="0" err="1"/>
                <a:t>Makhni</a:t>
              </a:r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679389-14D5-435F-32B8-23CB5D9158D9}"/>
              </a:ext>
            </a:extLst>
          </p:cNvPr>
          <p:cNvGrpSpPr/>
          <p:nvPr/>
        </p:nvGrpSpPr>
        <p:grpSpPr>
          <a:xfrm>
            <a:off x="11864848" y="4330302"/>
            <a:ext cx="1800000" cy="2090506"/>
            <a:chOff x="4957894" y="4297680"/>
            <a:chExt cx="1800000" cy="209050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2729A3-33F3-E7AE-CB7F-0EF12838261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E20C148-F23A-8FDE-B6CA-80FD5AFC5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247CD5B-70D4-DA0A-9E29-2C9C292446B4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Jalebi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C4A6BE3-DE6F-2D1F-81D8-E79E6D968883}"/>
              </a:ext>
            </a:extLst>
          </p:cNvPr>
          <p:cNvGrpSpPr/>
          <p:nvPr/>
        </p:nvGrpSpPr>
        <p:grpSpPr>
          <a:xfrm>
            <a:off x="-1485392" y="4330302"/>
            <a:ext cx="1800000" cy="2090506"/>
            <a:chOff x="4957894" y="4297680"/>
            <a:chExt cx="1800000" cy="209050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A9EC448-6654-12A9-0138-EF69A3558E93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7F0A02D3-7AB2-414D-FA92-314FCADD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D7AF973-F954-8176-515E-D318819000FC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Burger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72E8489-B629-F73C-17FE-39C01E45F1FC}"/>
              </a:ext>
            </a:extLst>
          </p:cNvPr>
          <p:cNvGrpSpPr/>
          <p:nvPr/>
        </p:nvGrpSpPr>
        <p:grpSpPr>
          <a:xfrm>
            <a:off x="14089888" y="4330302"/>
            <a:ext cx="1800000" cy="2090506"/>
            <a:chOff x="4957894" y="4297680"/>
            <a:chExt cx="1800000" cy="209050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3B3FED-D83E-053F-DF70-EB5E657792A7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21E5C37-A664-A32C-F17F-313392F8B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F49EAA-0902-E424-1563-2950DA6D7DB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Dosa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6090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D78EA-1CF9-85BF-3844-83FF949A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 1 : Classification of food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88811-215C-C5BE-EC12-88F65B4AA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trained a model that is capable of classifying different foods, such as chapati, </a:t>
            </a:r>
            <a:r>
              <a:rPr lang="en-US" dirty="0" err="1"/>
              <a:t>kadai</a:t>
            </a:r>
            <a:r>
              <a:rPr lang="en-US" dirty="0"/>
              <a:t> paneer, burger, butter naan, chai, </a:t>
            </a:r>
            <a:r>
              <a:rPr lang="en-US" dirty="0" err="1"/>
              <a:t>momos</a:t>
            </a:r>
            <a:r>
              <a:rPr lang="en-US" dirty="0"/>
              <a:t>, etc. </a:t>
            </a:r>
          </a:p>
          <a:p>
            <a:pPr algn="just"/>
            <a:r>
              <a:rPr lang="en-US" dirty="0"/>
              <a:t>The model is trained using the well-known TensorFlow library. </a:t>
            </a:r>
          </a:p>
          <a:p>
            <a:pPr algn="just"/>
            <a:r>
              <a:rPr lang="en-US" dirty="0"/>
              <a:t>The accuracy of the model is currently 80%, and improvements are ongoing.</a:t>
            </a:r>
            <a:endParaRPr lang="en-I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BD49907-18B6-34EB-A38B-E74CD6F6213C}"/>
              </a:ext>
            </a:extLst>
          </p:cNvPr>
          <p:cNvGrpSpPr/>
          <p:nvPr/>
        </p:nvGrpSpPr>
        <p:grpSpPr>
          <a:xfrm>
            <a:off x="-1467998" y="4318000"/>
            <a:ext cx="1800000" cy="2090506"/>
            <a:chOff x="4957894" y="4297680"/>
            <a:chExt cx="1800000" cy="209050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68AEDE-C355-A6F9-30A5-4C2F7EF27DD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2E4C7FE-1F6F-46BD-DD2A-F4BDBC10F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26FDA3-DEF6-445E-B34B-CCE031D2F36E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Burger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BD2388-E9B7-2773-5F72-5875AFD2C356}"/>
              </a:ext>
            </a:extLst>
          </p:cNvPr>
          <p:cNvGrpSpPr/>
          <p:nvPr/>
        </p:nvGrpSpPr>
        <p:grpSpPr>
          <a:xfrm>
            <a:off x="757042" y="4318000"/>
            <a:ext cx="1800000" cy="2090506"/>
            <a:chOff x="4957894" y="4297680"/>
            <a:chExt cx="1800000" cy="209050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74117A-3C5C-6530-5CA8-D191831C60B2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6AD6307-2424-DADD-0ECA-A17656DD0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B06B985-267F-6139-133A-60B3FEA083D3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Butter naan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536DA69-D12D-96D8-922B-DD7B110D2298}"/>
              </a:ext>
            </a:extLst>
          </p:cNvPr>
          <p:cNvGrpSpPr/>
          <p:nvPr/>
        </p:nvGrpSpPr>
        <p:grpSpPr>
          <a:xfrm>
            <a:off x="2982082" y="4318000"/>
            <a:ext cx="1800000" cy="2090506"/>
            <a:chOff x="4957894" y="4297680"/>
            <a:chExt cx="1800000" cy="209050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C8A6968-39E7-8BAD-C01B-F6AE1DEC39BA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31BF696-3F5D-2D01-3F11-75CD446A5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126E6CE-1EC2-F20B-E07D-449516E70A7F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Chapati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B479D4D-A657-B07F-C067-A1418FB6D023}"/>
              </a:ext>
            </a:extLst>
          </p:cNvPr>
          <p:cNvGrpSpPr/>
          <p:nvPr/>
        </p:nvGrpSpPr>
        <p:grpSpPr>
          <a:xfrm>
            <a:off x="5207122" y="4318000"/>
            <a:ext cx="1800000" cy="2090506"/>
            <a:chOff x="4957894" y="4297680"/>
            <a:chExt cx="1800000" cy="20905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B77EB68-D86A-AE63-6771-2A570D2C3449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180D13D-E65D-5FDC-2F18-C22E67E59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2B68C51-B945-8655-0C22-9EA6FF64FFA0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Chole </a:t>
              </a:r>
              <a:r>
                <a:rPr lang="en-IN" dirty="0" err="1"/>
                <a:t>Bhature</a:t>
              </a:r>
              <a:endParaRPr lang="en-IN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5A253B-D242-166B-7454-4DE0BADAA01E}"/>
              </a:ext>
            </a:extLst>
          </p:cNvPr>
          <p:cNvGrpSpPr/>
          <p:nvPr/>
        </p:nvGrpSpPr>
        <p:grpSpPr>
          <a:xfrm>
            <a:off x="7432162" y="4318000"/>
            <a:ext cx="1800000" cy="2090506"/>
            <a:chOff x="4957894" y="4297680"/>
            <a:chExt cx="1800000" cy="209050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B806C87-0F64-CBE5-260C-F0BB45C27A80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7B9AA53-6E77-34D9-230E-23FAD408A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61DCC6-7718-23E0-CF48-74DEC2FCA61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Dal </a:t>
              </a:r>
              <a:r>
                <a:rPr lang="en-IN" dirty="0" err="1"/>
                <a:t>Makhni</a:t>
              </a:r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679389-14D5-435F-32B8-23CB5D9158D9}"/>
              </a:ext>
            </a:extLst>
          </p:cNvPr>
          <p:cNvGrpSpPr/>
          <p:nvPr/>
        </p:nvGrpSpPr>
        <p:grpSpPr>
          <a:xfrm>
            <a:off x="9657202" y="4330302"/>
            <a:ext cx="1800000" cy="2090506"/>
            <a:chOff x="4957894" y="4297680"/>
            <a:chExt cx="1800000" cy="209050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2729A3-33F3-E7AE-CB7F-0EF12838261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E20C148-F23A-8FDE-B6CA-80FD5AFC5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247CD5B-70D4-DA0A-9E29-2C9C292446B4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Jalebi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C4A6BE3-DE6F-2D1F-81D8-E79E6D968883}"/>
              </a:ext>
            </a:extLst>
          </p:cNvPr>
          <p:cNvGrpSpPr/>
          <p:nvPr/>
        </p:nvGrpSpPr>
        <p:grpSpPr>
          <a:xfrm>
            <a:off x="-3693038" y="4330302"/>
            <a:ext cx="1800000" cy="2090506"/>
            <a:chOff x="4957894" y="4297680"/>
            <a:chExt cx="1800000" cy="209050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A9EC448-6654-12A9-0138-EF69A3558E93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7F0A02D3-7AB2-414D-FA92-314FCADD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D7AF973-F954-8176-515E-D318819000FC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Burger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72E8489-B629-F73C-17FE-39C01E45F1FC}"/>
              </a:ext>
            </a:extLst>
          </p:cNvPr>
          <p:cNvGrpSpPr/>
          <p:nvPr/>
        </p:nvGrpSpPr>
        <p:grpSpPr>
          <a:xfrm>
            <a:off x="11882242" y="4330302"/>
            <a:ext cx="1800000" cy="2090506"/>
            <a:chOff x="4957894" y="4297680"/>
            <a:chExt cx="1800000" cy="209050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3B3FED-D83E-053F-DF70-EB5E657792A7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21E5C37-A664-A32C-F17F-313392F8B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F49EAA-0902-E424-1563-2950DA6D7DB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Dosa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0ABF16C-EE0E-11D3-EF13-F17C7B5F7DFD}"/>
              </a:ext>
            </a:extLst>
          </p:cNvPr>
          <p:cNvGrpSpPr/>
          <p:nvPr/>
        </p:nvGrpSpPr>
        <p:grpSpPr>
          <a:xfrm>
            <a:off x="14107282" y="4330302"/>
            <a:ext cx="1800000" cy="2090506"/>
            <a:chOff x="4957894" y="4297680"/>
            <a:chExt cx="1800000" cy="209050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6D5BB47-E2E0-EC4D-B23C-22F189A9DE0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52B179E9-31A3-7124-502E-E7C39E240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28EA62-F065-345C-7ED9-16DE84FEA067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Kulfi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871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D78EA-1CF9-85BF-3844-83FF949A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 1 : Classification of food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88811-215C-C5BE-EC12-88F65B4AA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trained a model that is capable of classifying different foods, such as chapati, </a:t>
            </a:r>
            <a:r>
              <a:rPr lang="en-US" dirty="0" err="1"/>
              <a:t>kadai</a:t>
            </a:r>
            <a:r>
              <a:rPr lang="en-US" dirty="0"/>
              <a:t> paneer, burger, butter naan, chai, </a:t>
            </a:r>
            <a:r>
              <a:rPr lang="en-US" dirty="0" err="1"/>
              <a:t>momos</a:t>
            </a:r>
            <a:r>
              <a:rPr lang="en-US" dirty="0"/>
              <a:t>, etc. </a:t>
            </a:r>
          </a:p>
          <a:p>
            <a:pPr algn="just"/>
            <a:r>
              <a:rPr lang="en-US" dirty="0"/>
              <a:t>The model is trained using the well-known TensorFlow library. </a:t>
            </a:r>
          </a:p>
          <a:p>
            <a:pPr algn="just"/>
            <a:r>
              <a:rPr lang="en-US" dirty="0"/>
              <a:t>The accuracy of the model is currently 80%, and improvements are ongoing.</a:t>
            </a:r>
            <a:endParaRPr lang="en-I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BD49907-18B6-34EB-A38B-E74CD6F6213C}"/>
              </a:ext>
            </a:extLst>
          </p:cNvPr>
          <p:cNvGrpSpPr/>
          <p:nvPr/>
        </p:nvGrpSpPr>
        <p:grpSpPr>
          <a:xfrm>
            <a:off x="-3703198" y="4318000"/>
            <a:ext cx="1800000" cy="2090506"/>
            <a:chOff x="4957894" y="4297680"/>
            <a:chExt cx="1800000" cy="209050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68AEDE-C355-A6F9-30A5-4C2F7EF27DD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2E4C7FE-1F6F-46BD-DD2A-F4BDBC10F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26FDA3-DEF6-445E-B34B-CCE031D2F36E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Burger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BD2388-E9B7-2773-5F72-5875AFD2C356}"/>
              </a:ext>
            </a:extLst>
          </p:cNvPr>
          <p:cNvGrpSpPr/>
          <p:nvPr/>
        </p:nvGrpSpPr>
        <p:grpSpPr>
          <a:xfrm>
            <a:off x="-1478158" y="4318000"/>
            <a:ext cx="1800000" cy="2090506"/>
            <a:chOff x="4957894" y="4297680"/>
            <a:chExt cx="1800000" cy="209050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74117A-3C5C-6530-5CA8-D191831C60B2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6AD6307-2424-DADD-0ECA-A17656DD0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B06B985-267F-6139-133A-60B3FEA083D3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Butter naan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536DA69-D12D-96D8-922B-DD7B110D2298}"/>
              </a:ext>
            </a:extLst>
          </p:cNvPr>
          <p:cNvGrpSpPr/>
          <p:nvPr/>
        </p:nvGrpSpPr>
        <p:grpSpPr>
          <a:xfrm>
            <a:off x="746882" y="4318000"/>
            <a:ext cx="1800000" cy="2090506"/>
            <a:chOff x="4957894" y="4297680"/>
            <a:chExt cx="1800000" cy="209050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C8A6968-39E7-8BAD-C01B-F6AE1DEC39BA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31BF696-3F5D-2D01-3F11-75CD446A5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126E6CE-1EC2-F20B-E07D-449516E70A7F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Chapati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B479D4D-A657-B07F-C067-A1418FB6D023}"/>
              </a:ext>
            </a:extLst>
          </p:cNvPr>
          <p:cNvGrpSpPr/>
          <p:nvPr/>
        </p:nvGrpSpPr>
        <p:grpSpPr>
          <a:xfrm>
            <a:off x="2971922" y="4318000"/>
            <a:ext cx="1800000" cy="2090506"/>
            <a:chOff x="4957894" y="4297680"/>
            <a:chExt cx="1800000" cy="20905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B77EB68-D86A-AE63-6771-2A570D2C3449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180D13D-E65D-5FDC-2F18-C22E67E59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2B68C51-B945-8655-0C22-9EA6FF64FFA0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Chole </a:t>
              </a:r>
              <a:r>
                <a:rPr lang="en-IN" dirty="0" err="1"/>
                <a:t>Bhature</a:t>
              </a:r>
              <a:endParaRPr lang="en-IN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5A253B-D242-166B-7454-4DE0BADAA01E}"/>
              </a:ext>
            </a:extLst>
          </p:cNvPr>
          <p:cNvGrpSpPr/>
          <p:nvPr/>
        </p:nvGrpSpPr>
        <p:grpSpPr>
          <a:xfrm>
            <a:off x="5196962" y="4318000"/>
            <a:ext cx="1800000" cy="2090506"/>
            <a:chOff x="4957894" y="4297680"/>
            <a:chExt cx="1800000" cy="209050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B806C87-0F64-CBE5-260C-F0BB45C27A80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7B9AA53-6E77-34D9-230E-23FAD408A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61DCC6-7718-23E0-CF48-74DEC2FCA61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Dal </a:t>
              </a:r>
              <a:r>
                <a:rPr lang="en-IN" dirty="0" err="1"/>
                <a:t>Makhni</a:t>
              </a:r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679389-14D5-435F-32B8-23CB5D9158D9}"/>
              </a:ext>
            </a:extLst>
          </p:cNvPr>
          <p:cNvGrpSpPr/>
          <p:nvPr/>
        </p:nvGrpSpPr>
        <p:grpSpPr>
          <a:xfrm>
            <a:off x="7422002" y="4330302"/>
            <a:ext cx="1800000" cy="2090506"/>
            <a:chOff x="4957894" y="4297680"/>
            <a:chExt cx="1800000" cy="209050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2729A3-33F3-E7AE-CB7F-0EF12838261D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E20C148-F23A-8FDE-B6CA-80FD5AFC5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247CD5B-70D4-DA0A-9E29-2C9C292446B4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Jalebi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72E8489-B629-F73C-17FE-39C01E45F1FC}"/>
              </a:ext>
            </a:extLst>
          </p:cNvPr>
          <p:cNvGrpSpPr/>
          <p:nvPr/>
        </p:nvGrpSpPr>
        <p:grpSpPr>
          <a:xfrm>
            <a:off x="9647042" y="4330302"/>
            <a:ext cx="1800000" cy="2090506"/>
            <a:chOff x="4957894" y="4297680"/>
            <a:chExt cx="1800000" cy="209050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83B3FED-D83E-053F-DF70-EB5E657792A7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21E5C37-A664-A32C-F17F-313392F8B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F49EAA-0902-E424-1563-2950DA6D7DB8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Dosa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0ABF16C-EE0E-11D3-EF13-F17C7B5F7DFD}"/>
              </a:ext>
            </a:extLst>
          </p:cNvPr>
          <p:cNvGrpSpPr/>
          <p:nvPr/>
        </p:nvGrpSpPr>
        <p:grpSpPr>
          <a:xfrm>
            <a:off x="11872082" y="4330302"/>
            <a:ext cx="1800000" cy="2090506"/>
            <a:chOff x="4957894" y="4297680"/>
            <a:chExt cx="1800000" cy="209050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6D5BB47-E2E0-EC4D-B23C-22F189A9DE0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52B179E9-31A3-7124-502E-E7C39E240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7680"/>
              <a:ext cx="1800000" cy="1800000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28EA62-F065-345C-7ED9-16DE84FEA067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Kulfi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18ED85-F4BB-C8EF-2FE8-D2F6C54F12EE}"/>
              </a:ext>
            </a:extLst>
          </p:cNvPr>
          <p:cNvGrpSpPr/>
          <p:nvPr/>
        </p:nvGrpSpPr>
        <p:grpSpPr>
          <a:xfrm>
            <a:off x="14097122" y="4330302"/>
            <a:ext cx="1800000" cy="2090506"/>
            <a:chOff x="4957894" y="4297680"/>
            <a:chExt cx="1800000" cy="209050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6D77D4F-F22F-19D4-5C6D-101006C3B01B}"/>
                </a:ext>
              </a:extLst>
            </p:cNvPr>
            <p:cNvSpPr/>
            <p:nvPr/>
          </p:nvSpPr>
          <p:spPr>
            <a:xfrm>
              <a:off x="4957894" y="4297680"/>
              <a:ext cx="1800000" cy="207795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4CF29779-80B4-F634-8D97-72FE9785C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94" y="4299198"/>
              <a:ext cx="1800000" cy="1796964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CD9690-B5ED-F844-04BA-E9740C897A53}"/>
                </a:ext>
              </a:extLst>
            </p:cNvPr>
            <p:cNvSpPr txBox="1"/>
            <p:nvPr/>
          </p:nvSpPr>
          <p:spPr>
            <a:xfrm>
              <a:off x="4957894" y="6018854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 err="1"/>
                <a:t>Momos</a:t>
              </a:r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371247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541</TotalTime>
  <Words>1293</Words>
  <Application>Microsoft Office PowerPoint</Application>
  <PresentationFormat>Widescreen</PresentationFormat>
  <Paragraphs>151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Calibri</vt:lpstr>
      <vt:lpstr>Courier New</vt:lpstr>
      <vt:lpstr>Tw Cen MT</vt:lpstr>
      <vt:lpstr>Tw Cen MT Condensed</vt:lpstr>
      <vt:lpstr>Wingdings</vt:lpstr>
      <vt:lpstr>Wingdings 3</vt:lpstr>
      <vt:lpstr>Integral</vt:lpstr>
      <vt:lpstr>RecipeLens Recipe from image</vt:lpstr>
      <vt:lpstr>What is RecipeLens?</vt:lpstr>
      <vt:lpstr>What is RecipeLens?</vt:lpstr>
      <vt:lpstr>What is RecipeLens?</vt:lpstr>
      <vt:lpstr>How recipelens work?</vt:lpstr>
      <vt:lpstr>How recipelens work?</vt:lpstr>
      <vt:lpstr>Part 1 : Classification of food</vt:lpstr>
      <vt:lpstr>Part 1 : Classification of food</vt:lpstr>
      <vt:lpstr>Part 1 : Classification of food</vt:lpstr>
      <vt:lpstr>Part 1 : Classification of food</vt:lpstr>
      <vt:lpstr>Part 1 : Classification of food</vt:lpstr>
      <vt:lpstr>Part 1 : Classification of food</vt:lpstr>
      <vt:lpstr>Part 1 : Classification of food</vt:lpstr>
      <vt:lpstr>Model</vt:lpstr>
      <vt:lpstr>Model</vt:lpstr>
      <vt:lpstr>Model</vt:lpstr>
      <vt:lpstr>Model</vt:lpstr>
      <vt:lpstr>accuracy</vt:lpstr>
      <vt:lpstr>Future works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RecipeLens Recipe from image</dc:title>
  <dc:creator>Biplab Gorain</dc:creator>
  <cp:lastModifiedBy>Biplab Gorain</cp:lastModifiedBy>
  <cp:revision>3</cp:revision>
  <dcterms:created xsi:type="dcterms:W3CDTF">2023-12-04T10:18:03Z</dcterms:created>
  <dcterms:modified xsi:type="dcterms:W3CDTF">2023-12-05T16:13:11Z</dcterms:modified>
</cp:coreProperties>
</file>

<file path=docProps/thumbnail.jpeg>
</file>